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389d3196_1_177:notes"/>
          <p:cNvSpPr/>
          <p:nvPr>
            <p:ph idx="2" type="sldImg"/>
          </p:nvPr>
        </p:nvSpPr>
        <p:spPr>
          <a:xfrm>
            <a:off x="92520" y="684962"/>
            <a:ext cx="6669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g5f389d3196_1_177:notes"/>
          <p:cNvSpPr txBox="1"/>
          <p:nvPr>
            <p:ph idx="1" type="body"/>
          </p:nvPr>
        </p:nvSpPr>
        <p:spPr>
          <a:xfrm>
            <a:off x="916642" y="4343442"/>
            <a:ext cx="50232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25" lIns="90625" spcFirstLastPara="1" rIns="90625" wrap="square" tIns="47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5f389d3196_1_177:notes"/>
          <p:cNvSpPr txBox="1"/>
          <p:nvPr>
            <p:ph idx="12" type="sldNum"/>
          </p:nvPr>
        </p:nvSpPr>
        <p:spPr>
          <a:xfrm>
            <a:off x="3885728" y="8686884"/>
            <a:ext cx="2969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25" lIns="90625" spcFirstLastPara="1" rIns="90625" wrap="square" tIns="47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ymbo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6fd59052_0_238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7b6fd59052_0_238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5cb061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b5cb061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6fd5905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6fd5905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b5cb0611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b5cb0611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389d319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389d319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389d3196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389d3196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5cb061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5cb061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b5cb061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b5cb061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5cb061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5cb061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b5cb061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b5cb061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6fd590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7b6fd5905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b5cb061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b5cb061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5cb061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5cb061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389d31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389d31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b5cb0611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b5cb061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b6fd5905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b6fd5905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b5cb0611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b5cb061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b5cb0611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b5cb061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5cb061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5cb061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b6fd5905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b6fd5905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abc2d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abc2d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6fd590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g7b6fd59052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5cb0611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5cb0611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b5cb0611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b5cb0611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5cb0611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5cb0611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471d1a1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f471d1a1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b5cb0611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b5cb0611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5cb0611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b5cb0611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b5cb0611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b5cb0611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5cb0611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b5cb0611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b5cb0611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b5cb0611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b5cb0611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b5cb0611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6fd5905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g7b6fd59052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5cb0611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5cb0611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b6fd590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b6fd590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f389d31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f389d31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f389d319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f389d319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f389d319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f389d319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b5cb0611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b5cb0611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b6fd5905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b6fd5905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f389d319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f389d31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b6fd590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b6fd590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6fd5905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6fd5905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6fd59052_0_20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7b6fd59052_0_20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b73f65b0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b73f65b0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b73f65b0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b73f65b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b5cb0611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b5cb0611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b5cb06119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b5cb0611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f389d319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f389d319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abc2d70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abc2d70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b5cb0611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b5cb061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abc2d70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abc2d70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f389d319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f389d319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abc2d70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abc2d70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b6fd59052_0_214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b6fd59052_0_214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f389d31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f389d31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b6fd5905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b6fd5905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f389d31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f389d31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f389d319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f389d319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f389d319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f389d319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f389d3196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f389d3196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b6fd5905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b6fd5905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b6fd5905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b6fd5905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b6fd5905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b6fd5905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b6fd5905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7b6fd5905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b6fd59052_0_220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b6fd59052_0_220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f389d3196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f389d3196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f389d3196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f389d3196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f389d319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f389d319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f389d31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f389d31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6fd59052_0_22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7b6fd59052_0_22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6fd59052_0_23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b6fd59052_0_23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Calibri"/>
              <a:buNone/>
              <a:defRPr>
                <a:solidFill>
                  <a:srgbClr val="1F38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  <a:defRPr>
                <a:solidFill>
                  <a:srgbClr val="323F4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92742" y="1913852"/>
            <a:ext cx="2758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4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88848" y="2299217"/>
            <a:ext cx="82989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4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684733" y="4984895"/>
            <a:ext cx="409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/33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4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684733" y="4984895"/>
            <a:ext cx="409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/33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showMasterSp="0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82" name="Google Shape;8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/>
          <p:nvPr/>
        </p:nvCxnSpPr>
        <p:spPr>
          <a:xfrm>
            <a:off x="87630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709295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7"/>
          <p:cNvCxnSpPr/>
          <p:nvPr/>
        </p:nvCxnSpPr>
        <p:spPr>
          <a:xfrm>
            <a:off x="54229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7"/>
          <p:cNvCxnSpPr/>
          <p:nvPr/>
        </p:nvCxnSpPr>
        <p:spPr>
          <a:xfrm>
            <a:off x="3754438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_titel_1.jpg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" y="2469356"/>
            <a:ext cx="9144000" cy="24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81000" y="1728788"/>
            <a:ext cx="838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/>
            </a:lvl1pPr>
            <a:lvl2pPr indent="-222250" lvl="1" marL="62865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182562" lvl="2" marL="957262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200025" lvl="3" marL="1343025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127000" lvl="4" marL="1524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127000" lvl="5" marL="1981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127000" lvl="6" marL="2438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127000" lvl="7" marL="2895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127000" lvl="8" marL="3352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1000" y="1313260"/>
            <a:ext cx="83820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folie" showMasterSp="0">
  <p:cSld name="1_Titelfoli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>
            <a:off x="87630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709295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54229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3754438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_titel_2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" y="2469356"/>
            <a:ext cx="9144000" cy="24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381000" y="1728788"/>
            <a:ext cx="838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/>
            </a:lvl1pPr>
            <a:lvl2pPr indent="-222250" lvl="1" marL="62865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182562" lvl="2" marL="957262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200025" lvl="3" marL="1343025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127000" lvl="4" marL="1524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127000" lvl="5" marL="1981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127000" lvl="6" marL="2438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127000" lvl="7" marL="2895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127000" lvl="8" marL="3352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chnittsüberschrift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g.jpg" id="116" name="Google Shape;1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17947"/>
            <a:ext cx="9144000" cy="4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81000" y="1146573"/>
            <a:ext cx="8382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81000" y="1965721"/>
            <a:ext cx="838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81000" y="1313260"/>
            <a:ext cx="41148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648200" y="1313260"/>
            <a:ext cx="41148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it Überschrift">
  <p:cSld name="Bild mit Überschrif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>
            <p:ph idx="2" type="pic"/>
          </p:nvPr>
        </p:nvSpPr>
        <p:spPr>
          <a:xfrm>
            <a:off x="0" y="717947"/>
            <a:ext cx="9144000" cy="421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image" Target="../media/image5.jp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67" name="Google Shape;67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876300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709295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542290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6"/>
          <p:cNvCxnSpPr/>
          <p:nvPr/>
        </p:nvCxnSpPr>
        <p:spPr>
          <a:xfrm>
            <a:off x="3754438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6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81000" y="1313260"/>
            <a:ext cx="83820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/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317500" lvl="2" marL="13716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317500" lvl="3" marL="1828800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3175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3175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3175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3175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3175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>
            <a:off x="2185988" y="5023247"/>
            <a:ext cx="0" cy="13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6"/>
          <p:cNvCxnSpPr/>
          <p:nvPr/>
        </p:nvCxnSpPr>
        <p:spPr>
          <a:xfrm>
            <a:off x="7091363" y="5023247"/>
            <a:ext cx="0" cy="13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gif"/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0.jp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5.jp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8R57dxcO2XGqOYpceCJBvAb7TrHzFhY/view" TargetMode="External"/><Relationship Id="rId4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gif"/><Relationship Id="rId4" Type="http://schemas.openxmlformats.org/officeDocument/2006/relationships/image" Target="../media/image34.jp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41.jpg"/><Relationship Id="rId8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0-B_ylNdVD0I7xQ_OY940-f_xa5rtkt0/view" TargetMode="External"/><Relationship Id="rId4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49.gif"/><Relationship Id="rId5" Type="http://schemas.openxmlformats.org/officeDocument/2006/relationships/image" Target="../media/image5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gif"/><Relationship Id="rId4" Type="http://schemas.openxmlformats.org/officeDocument/2006/relationships/image" Target="../media/image50.png"/><Relationship Id="rId5" Type="http://schemas.openxmlformats.org/officeDocument/2006/relationships/image" Target="../media/image49.gif"/><Relationship Id="rId6" Type="http://schemas.openxmlformats.org/officeDocument/2006/relationships/image" Target="../media/image5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gif"/><Relationship Id="rId4" Type="http://schemas.openxmlformats.org/officeDocument/2006/relationships/image" Target="../media/image50.png"/><Relationship Id="rId5" Type="http://schemas.openxmlformats.org/officeDocument/2006/relationships/image" Target="../media/image49.gif"/><Relationship Id="rId6" Type="http://schemas.openxmlformats.org/officeDocument/2006/relationships/image" Target="../media/image5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94.png"/><Relationship Id="rId5" Type="http://schemas.openxmlformats.org/officeDocument/2006/relationships/image" Target="../media/image8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96.png"/><Relationship Id="rId8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2wztEAVLL4p5UfYrFmggVZqFsMYcs0Gc/view" TargetMode="External"/><Relationship Id="rId4" Type="http://schemas.openxmlformats.org/officeDocument/2006/relationships/image" Target="../media/image6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hyperlink" Target="https://paperswithcode.com/sota/image-classification-on-imagenet" TargetMode="External"/><Relationship Id="rId5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jpg"/><Relationship Id="rId4" Type="http://schemas.openxmlformats.org/officeDocument/2006/relationships/image" Target="../media/image7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gif"/><Relationship Id="rId4" Type="http://schemas.openxmlformats.org/officeDocument/2006/relationships/hyperlink" Target="https://github.com/vdumouli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youtube.com/watch?v=PNzQ4PNZSzc" TargetMode="External"/><Relationship Id="rId4" Type="http://schemas.openxmlformats.org/officeDocument/2006/relationships/image" Target="../media/image8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youtube.com/watch?v=wuokg7MFZyU" TargetMode="External"/><Relationship Id="rId4" Type="http://schemas.openxmlformats.org/officeDocument/2006/relationships/image" Target="../media/image7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Convolutional Neural Networks (CNNs)</a:t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 (An introductory course)</a:t>
            </a:r>
            <a:endParaRPr b="1" sz="18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81000" y="1648850"/>
            <a:ext cx="8382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NAAMII Winter School in AI, December 13th, 2019 Pokhara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rPr lang="en" sz="1600">
                <a:solidFill>
                  <a:schemeClr val="dk1"/>
                </a:solidFill>
              </a:rPr>
              <a:t>Ajad Chhatkuli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 Lab @ ETH Zurich, NAAMII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89025" y="107800"/>
            <a:ext cx="6417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Equidistant Images in Euclidean Space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247800" y="4160175"/>
            <a:ext cx="3979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http://cs231n.github.io/classification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0" y="1347600"/>
            <a:ext cx="8839201" cy="24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g modifies f such that: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" id="240" name="Google Shape;240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0" y="4062900"/>
            <a:ext cx="3229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41" name="Google Shape;241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75" y="2988525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242" name="Google Shape;242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900" y="4062900"/>
            <a:ext cx="405426" cy="63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43" name="Google Shape;243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29718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 * f = h" id="244" name="Google Shape;244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375" y="1092825"/>
            <a:ext cx="227802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" id="245" name="Google Shape;245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800" y="4062900"/>
            <a:ext cx="361824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725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09750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11">
            <a:alphaModFix/>
          </a:blip>
          <a:srcRect b="12111" l="58067" r="0" t="0"/>
          <a:stretch/>
        </p:blipFill>
        <p:spPr>
          <a:xfrm>
            <a:off x="87725" y="2197713"/>
            <a:ext cx="1817275" cy="17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52" y="-182125"/>
            <a:ext cx="51340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g modifies f such that: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" id="262" name="Google Shape;262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0" y="4062900"/>
            <a:ext cx="3229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63" name="Google Shape;263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75" y="2988525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264" name="Google Shape;264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900" y="4062900"/>
            <a:ext cx="405426" cy="63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65" name="Google Shape;265;p3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29718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" id="266" name="Google Shape;266;p3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4800" y="4062900"/>
            <a:ext cx="361824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5725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9750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10">
            <a:alphaModFix/>
          </a:blip>
          <a:srcRect b="12111" l="58067" r="0" t="0"/>
          <a:stretch/>
        </p:blipFill>
        <p:spPr>
          <a:xfrm>
            <a:off x="87725" y="2197713"/>
            <a:ext cx="1817275" cy="178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 * f = f * g = h" id="270" name="Google Shape;270;p37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63625" y="1017725"/>
            <a:ext cx="423333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510775" y="47134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  <p:pic>
        <p:nvPicPr>
          <p:cNvPr id="278" name="Google Shape;278;p38" title="part 0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0"/>
            <a:ext cx="8379379" cy="47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Gaussian filter</a:t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3977888" y="38297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97" y="2044832"/>
            <a:ext cx="1646400" cy="136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b="6263" l="0" r="3864" t="8171"/>
          <a:stretch/>
        </p:blipFill>
        <p:spPr>
          <a:xfrm>
            <a:off x="311700" y="1749047"/>
            <a:ext cx="2551800" cy="19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500" y="1749050"/>
            <a:ext cx="2551800" cy="19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89" name="Google Shape;289;p3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400" y="24085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90" name="Google Shape;290;p3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1600" y="2514600"/>
            <a:ext cx="91039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filters</a:t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Sobel filters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88" y="1867263"/>
            <a:ext cx="43338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</a:t>
            </a:r>
            <a:r>
              <a:rPr lang="en"/>
              <a:t>nce is not enough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Sobel filters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56487" t="0"/>
          <a:stretch/>
        </p:blipFill>
        <p:spPr>
          <a:xfrm>
            <a:off x="547548" y="1704775"/>
            <a:ext cx="1409675" cy="15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 b="0" l="58824" r="0" t="0"/>
          <a:stretch/>
        </p:blipFill>
        <p:spPr>
          <a:xfrm>
            <a:off x="395675" y="3320875"/>
            <a:ext cx="1409675" cy="16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250" y="2007675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07" name="Google Shape;307;p4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600" y="28657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308" name="Google Shape;308;p4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075" y="2865700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4950" y="63326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4950" y="286568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filters</a:t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Gabor filters</a:t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675" y="1547425"/>
            <a:ext cx="3563400" cy="30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422225" y="2303075"/>
            <a:ext cx="41499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Gaussian filters modulated by sinusoidal signal of different orientations</a:t>
            </a:r>
            <a:endParaRPr sz="1800"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25" y="3248160"/>
            <a:ext cx="4149899" cy="106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Eureka!</a:t>
            </a:r>
            <a:endParaRPr/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132198"/>
            <a:ext cx="5994825" cy="2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4572000" y="4205475"/>
            <a:ext cx="2902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[A. K. Jain et al. 1998]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28650" y="1671525"/>
            <a:ext cx="78867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rPr lang="en" sz="2400"/>
              <a:t>It’s not just about the eye, the mere sensor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rPr lang="en" sz="2400"/>
              <a:t>Human Vision is done in the brain!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Vision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linked to the human brain</a:t>
            </a:r>
            <a:endParaRPr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Gabor filters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75" y="1547425"/>
            <a:ext cx="3563400" cy="3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01" y="309212"/>
            <a:ext cx="2295001" cy="438672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/>
          <p:nvPr/>
        </p:nvSpPr>
        <p:spPr>
          <a:xfrm>
            <a:off x="311700" y="3467850"/>
            <a:ext cx="276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V1 Cells in the Visual Cortex =&gt; like Gabor filters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>
            <a:off x="950850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874650" y="19054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5" name="Google Shape;345;p45"/>
          <p:cNvSpPr/>
          <p:nvPr/>
        </p:nvSpPr>
        <p:spPr>
          <a:xfrm>
            <a:off x="798450" y="18292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3707250" y="3730125"/>
            <a:ext cx="48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What patterns do you want the machine to recognize?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4645725" y="2278975"/>
            <a:ext cx="772200" cy="34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2784362" y="1810087"/>
            <a:ext cx="1780238" cy="13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/>
          <p:nvPr/>
        </p:nvSpPr>
        <p:spPr>
          <a:xfrm>
            <a:off x="5988625" y="18325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5912425" y="17563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5836225" y="16801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Features/ feature maps</a:t>
            </a:r>
            <a:endParaRPr/>
          </a:p>
        </p:txBody>
      </p:sp>
      <p:pic>
        <p:nvPicPr>
          <p:cNvPr descr="*" id="352" name="Google Shape;352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1325950" y="3736975"/>
            <a:ext cx="2506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filters =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classics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Convolutions can be applied to obtain good features</a:t>
            </a: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410345" y="1879605"/>
            <a:ext cx="26814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sp>
        <p:nvSpPr>
          <p:cNvPr id="361" name="Google Shape;361;p46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762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>
            <a:off x="5062624" y="1879600"/>
            <a:ext cx="11223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/>
          <p:nvPr/>
        </p:nvSpPr>
        <p:spPr>
          <a:xfrm>
            <a:off x="6644893" y="3220150"/>
            <a:ext cx="6720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7979075" y="1879600"/>
            <a:ext cx="9180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6311763" y="2156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Linear/Logistic Regression</a:t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6311763" y="11658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Handcrafted rules</a:t>
            </a: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6311763" y="3680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PCA/ LDA</a:t>
            </a:r>
            <a:endParaRPr/>
          </a:p>
        </p:txBody>
      </p:sp>
      <p:pic>
        <p:nvPicPr>
          <p:cNvPr descr="*" id="369" name="Google Shape;369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7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the CNN!</a:t>
            </a:r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Optimize the filters until the Output is good!</a:t>
            </a: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5062625" y="1879600"/>
            <a:ext cx="918000" cy="22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6797293" y="3220150"/>
            <a:ext cx="6720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7979075" y="1879600"/>
            <a:ext cx="918000" cy="22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6464163" y="2156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Linear/Logistic Regression</a:t>
            </a: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5" y="2418741"/>
            <a:ext cx="3091748" cy="1521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83" name="Google Shape;383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the CNN!</a:t>
            </a:r>
            <a:endParaRPr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Optimize the filters until the Output is good!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91" name="Google Shape;391;p48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/>
          <p:nvPr/>
        </p:nvSpPr>
        <p:spPr>
          <a:xfrm>
            <a:off x="6622431" y="2997475"/>
            <a:ext cx="12417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5" y="2418741"/>
            <a:ext cx="3091748" cy="1521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94" name="Google Shape;394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/>
          <p:nvPr/>
        </p:nvSpPr>
        <p:spPr>
          <a:xfrm>
            <a:off x="5038700" y="2485225"/>
            <a:ext cx="1459800" cy="12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endParaRPr/>
          </a:p>
        </p:txBody>
      </p:sp>
      <p:sp>
        <p:nvSpPr>
          <p:cNvPr id="396" name="Google Shape;396;p48"/>
          <p:cNvSpPr/>
          <p:nvPr/>
        </p:nvSpPr>
        <p:spPr>
          <a:xfrm>
            <a:off x="6622425" y="1717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descr="*" id="397" name="Google Shape;397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400" y="1717650"/>
            <a:ext cx="526424" cy="63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8"/>
          <p:cNvCxnSpPr/>
          <p:nvPr/>
        </p:nvCxnSpPr>
        <p:spPr>
          <a:xfrm flipH="1" rot="10800000">
            <a:off x="8007250" y="3103750"/>
            <a:ext cx="8772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 LeCun’s CNN</a:t>
            </a:r>
            <a:endParaRPr/>
          </a:p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1390962"/>
            <a:ext cx="8520600" cy="290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Devil is in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0" y="1294200"/>
            <a:ext cx="4912025" cy="32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5832300" y="14315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Mask (Kernel)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Size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Stride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Dilation =&gt; relationship between distant pixels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Pooling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Width and Depth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reduction</a:t>
            </a:r>
            <a:endParaRPr/>
          </a:p>
        </p:txBody>
      </p:sp>
      <p:sp>
        <p:nvSpPr>
          <p:cNvPr id="419" name="Google Shape;41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25" y="1783793"/>
            <a:ext cx="3123150" cy="25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/>
        </p:nvSpPr>
        <p:spPr>
          <a:xfrm>
            <a:off x="5244750" y="1617350"/>
            <a:ext cx="16029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Average Pooling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Max Pooling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Non-linearity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2" title="part 0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5" y="349700"/>
            <a:ext cx="7278926" cy="409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/>
        </p:nvSpPr>
        <p:spPr>
          <a:xfrm>
            <a:off x="663175" y="45610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</p:txBody>
      </p:sp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" y="2054475"/>
            <a:ext cx="3361900" cy="20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/>
          <p:nvPr/>
        </p:nvSpPr>
        <p:spPr>
          <a:xfrm>
            <a:off x="4385825" y="1714950"/>
            <a:ext cx="3045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parameters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of the receptive field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Computational cost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393" l="0" r="0" t="0"/>
          <a:stretch/>
        </p:blipFill>
        <p:spPr>
          <a:xfrm>
            <a:off x="114300" y="1272506"/>
            <a:ext cx="4816500" cy="27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756531" y="1318460"/>
            <a:ext cx="1782300" cy="3666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6539200" y="2577508"/>
            <a:ext cx="21375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7883401" y="1593625"/>
            <a:ext cx="796200" cy="271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486400" y="2003352"/>
            <a:ext cx="23169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242175" y="3106322"/>
            <a:ext cx="15765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5086350" y="4052951"/>
            <a:ext cx="3850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an open problem, after &gt; 50 years!!</a:t>
            </a:r>
            <a:endParaRPr sz="1100"/>
          </a:p>
        </p:txBody>
      </p:sp>
      <p:sp>
        <p:nvSpPr>
          <p:cNvPr id="167" name="Google Shape;167;p27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Artificial Intelligence for Vision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and the receptive field</a:t>
            </a:r>
            <a:endParaRPr/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" y="2054475"/>
            <a:ext cx="3361900" cy="2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 rotWithShape="1">
          <a:blip r:embed="rId4">
            <a:alphaModFix/>
          </a:blip>
          <a:srcRect b="0" l="0" r="49364" t="0"/>
          <a:stretch/>
        </p:blipFill>
        <p:spPr>
          <a:xfrm>
            <a:off x="4299075" y="1253075"/>
            <a:ext cx="3286586" cy="3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/>
        </p:nvSpPr>
        <p:spPr>
          <a:xfrm>
            <a:off x="5502050" y="4618725"/>
            <a:ext cx="107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[medium.com]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Dilation filters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50186" r="0" t="0"/>
          <a:stretch/>
        </p:blipFill>
        <p:spPr>
          <a:xfrm>
            <a:off x="4400400" y="1231229"/>
            <a:ext cx="2899572" cy="2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5273450" y="4161525"/>
            <a:ext cx="107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[medium.com]</a:t>
            </a:r>
            <a:endParaRPr sz="1100"/>
          </a:p>
        </p:txBody>
      </p:sp>
      <p:pic>
        <p:nvPicPr>
          <p:cNvPr id="455" name="Google Shape;4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3071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118" y="26541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5"/>
          <p:cNvCxnSpPr/>
          <p:nvPr/>
        </p:nvCxnSpPr>
        <p:spPr>
          <a:xfrm>
            <a:off x="1717300" y="27210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5"/>
          <p:cNvSpPr txBox="1"/>
          <p:nvPr/>
        </p:nvSpPr>
        <p:spPr>
          <a:xfrm>
            <a:off x="7010725" y="1515350"/>
            <a:ext cx="1748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Receptive field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and Stride</a:t>
            </a:r>
            <a:endParaRPr/>
          </a:p>
        </p:txBody>
      </p:sp>
      <p:sp>
        <p:nvSpPr>
          <p:cNvPr id="464" name="Google Shape;46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Add 1’s or 0’s around the border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Sliding window jumps s steps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050" y="1562125"/>
            <a:ext cx="4527798" cy="254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Kernel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Stride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Padding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Pooling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25" y="1066728"/>
            <a:ext cx="3970499" cy="2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475" y="3459462"/>
            <a:ext cx="2045200" cy="1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5884225" y="1303150"/>
            <a:ext cx="600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Dilation</a:t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950" y="17643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118" y="32637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57"/>
          <p:cNvCxnSpPr/>
          <p:nvPr/>
        </p:nvCxnSpPr>
        <p:spPr>
          <a:xfrm>
            <a:off x="6594100" y="33306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57"/>
          <p:cNvSpPr txBox="1"/>
          <p:nvPr/>
        </p:nvSpPr>
        <p:spPr>
          <a:xfrm>
            <a:off x="7813300" y="490447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towardsdatascience.com</a:t>
            </a:r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4" name="Google Shape;48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Kernel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Stride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Padding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Pooling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25" y="914328"/>
            <a:ext cx="3970499" cy="2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475" y="3078462"/>
            <a:ext cx="2045200" cy="1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 txBox="1"/>
          <p:nvPr/>
        </p:nvSpPr>
        <p:spPr>
          <a:xfrm>
            <a:off x="5884225" y="1303150"/>
            <a:ext cx="600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Dilation</a:t>
            </a:r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950" y="17643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118" y="32637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8"/>
          <p:cNvCxnSpPr/>
          <p:nvPr/>
        </p:nvCxnSpPr>
        <p:spPr>
          <a:xfrm>
            <a:off x="6594100" y="33306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8"/>
          <p:cNvSpPr txBox="1"/>
          <p:nvPr/>
        </p:nvSpPr>
        <p:spPr>
          <a:xfrm>
            <a:off x="7813300" y="490447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towardsdatascience.com</a:t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(Not a Break)</a:t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626550" y="1753375"/>
            <a:ext cx="7343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and Depth (Channels and Layers)</a:t>
            </a:r>
            <a:endParaRPr/>
          </a:p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 b="0" l="0" r="29443" t="0"/>
          <a:stretch/>
        </p:blipFill>
        <p:spPr>
          <a:xfrm>
            <a:off x="253775" y="1162350"/>
            <a:ext cx="6011676" cy="29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/>
          <p:nvPr/>
        </p:nvSpPr>
        <p:spPr>
          <a:xfrm>
            <a:off x="1821350" y="1704775"/>
            <a:ext cx="1515300" cy="2724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0"/>
          <p:cNvSpPr/>
          <p:nvPr/>
        </p:nvSpPr>
        <p:spPr>
          <a:xfrm>
            <a:off x="4572000" y="1704775"/>
            <a:ext cx="1605900" cy="2724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60"/>
          <p:cNvCxnSpPr/>
          <p:nvPr/>
        </p:nvCxnSpPr>
        <p:spPr>
          <a:xfrm flipH="1" rot="10800000">
            <a:off x="597400" y="4469775"/>
            <a:ext cx="5857500" cy="14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</a:t>
            </a:r>
            <a:endParaRPr/>
          </a:p>
        </p:txBody>
      </p:sp>
      <p:sp>
        <p:nvSpPr>
          <p:cNvPr id="514" name="Google Shape;51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Convolutions are linear operations</a:t>
            </a:r>
            <a:endParaRPr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75" y="567894"/>
            <a:ext cx="2858249" cy="130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75" y="2710150"/>
            <a:ext cx="2335426" cy="15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50" y="1947763"/>
            <a:ext cx="3081725" cy="30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1"/>
          <p:cNvSpPr txBox="1"/>
          <p:nvPr/>
        </p:nvSpPr>
        <p:spPr>
          <a:xfrm>
            <a:off x="1081575" y="1723900"/>
            <a:ext cx="1282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/>
          <p:nvPr/>
        </p:nvSpPr>
        <p:spPr>
          <a:xfrm>
            <a:off x="4285138" y="1714688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/>
          <p:nvPr/>
        </p:nvSpPr>
        <p:spPr>
          <a:xfrm>
            <a:off x="596456" y="184125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25" name="Google Shape;52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layer?</a:t>
            </a:r>
            <a:endParaRPr/>
          </a:p>
        </p:txBody>
      </p:sp>
      <p:sp>
        <p:nvSpPr>
          <p:cNvPr id="526" name="Google Shape;52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2489475" y="3001575"/>
            <a:ext cx="1420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Convolution</a:t>
            </a:r>
            <a:endParaRPr sz="1800"/>
          </a:p>
        </p:txBody>
      </p:sp>
      <p:sp>
        <p:nvSpPr>
          <p:cNvPr id="528" name="Google Shape;528;p62"/>
          <p:cNvSpPr/>
          <p:nvPr/>
        </p:nvSpPr>
        <p:spPr>
          <a:xfrm>
            <a:off x="520256" y="176505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29" name="Google Shape;529;p62"/>
          <p:cNvSpPr/>
          <p:nvPr/>
        </p:nvSpPr>
        <p:spPr>
          <a:xfrm>
            <a:off x="468266" y="171306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30" name="Google Shape;530;p62"/>
          <p:cNvSpPr/>
          <p:nvPr/>
        </p:nvSpPr>
        <p:spPr>
          <a:xfrm>
            <a:off x="416275" y="1661075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531" name="Google Shape;531;p62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2032002" y="14979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2"/>
          <p:cNvSpPr/>
          <p:nvPr/>
        </p:nvSpPr>
        <p:spPr>
          <a:xfrm>
            <a:off x="4208938" y="1638488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2"/>
          <p:cNvSpPr/>
          <p:nvPr/>
        </p:nvSpPr>
        <p:spPr>
          <a:xfrm>
            <a:off x="4145694" y="1575244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4082450" y="1512000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output</a:t>
            </a:r>
            <a:endParaRPr/>
          </a:p>
        </p:txBody>
      </p:sp>
      <p:pic>
        <p:nvPicPr>
          <p:cNvPr descr="*" id="535" name="Google Shape;535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575" y="1735850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 txBox="1"/>
          <p:nvPr/>
        </p:nvSpPr>
        <p:spPr>
          <a:xfrm>
            <a:off x="5045650" y="2987000"/>
            <a:ext cx="1420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Pooling</a:t>
            </a:r>
            <a:endParaRPr sz="1800"/>
          </a:p>
        </p:txBody>
      </p:sp>
      <p:sp>
        <p:nvSpPr>
          <p:cNvPr id="537" name="Google Shape;537;p62"/>
          <p:cNvSpPr/>
          <p:nvPr/>
        </p:nvSpPr>
        <p:spPr>
          <a:xfrm>
            <a:off x="5987450" y="17497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/>
          <p:nvPr/>
        </p:nvSpPr>
        <p:spPr>
          <a:xfrm>
            <a:off x="5911250" y="16735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2"/>
          <p:cNvSpPr/>
          <p:nvPr/>
        </p:nvSpPr>
        <p:spPr>
          <a:xfrm>
            <a:off x="5835050" y="15973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050" y="1603554"/>
            <a:ext cx="1420500" cy="646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/>
          <p:nvPr/>
        </p:nvSpPr>
        <p:spPr>
          <a:xfrm>
            <a:off x="7663850" y="34261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/>
          <p:nvPr/>
        </p:nvSpPr>
        <p:spPr>
          <a:xfrm>
            <a:off x="7587650" y="33499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2"/>
          <p:cNvSpPr/>
          <p:nvPr/>
        </p:nvSpPr>
        <p:spPr>
          <a:xfrm>
            <a:off x="7511450" y="32737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2"/>
          <p:cNvSpPr txBox="1"/>
          <p:nvPr/>
        </p:nvSpPr>
        <p:spPr>
          <a:xfrm>
            <a:off x="6636650" y="2620225"/>
            <a:ext cx="1241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Activation</a:t>
            </a:r>
            <a:endParaRPr sz="1800"/>
          </a:p>
        </p:txBody>
      </p:sp>
      <p:sp>
        <p:nvSpPr>
          <p:cNvPr id="545" name="Google Shape;545;p62"/>
          <p:cNvSpPr txBox="1"/>
          <p:nvPr/>
        </p:nvSpPr>
        <p:spPr>
          <a:xfrm>
            <a:off x="6365300" y="4144225"/>
            <a:ext cx="239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Single layer output</a:t>
            </a:r>
            <a:endParaRPr sz="1800"/>
          </a:p>
        </p:txBody>
      </p:sp>
      <p:sp>
        <p:nvSpPr>
          <p:cNvPr id="546" name="Google Shape;546;p62"/>
          <p:cNvSpPr/>
          <p:nvPr/>
        </p:nvSpPr>
        <p:spPr>
          <a:xfrm>
            <a:off x="5758850" y="15211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2"/>
          <p:cNvSpPr/>
          <p:nvPr/>
        </p:nvSpPr>
        <p:spPr>
          <a:xfrm>
            <a:off x="7435250" y="31975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CNN Encoder</a:t>
            </a:r>
            <a:endParaRPr/>
          </a:p>
        </p:txBody>
      </p:sp>
      <p:sp>
        <p:nvSpPr>
          <p:cNvPr id="553" name="Google Shape;55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encoder encodes an image into low dimensional features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949227" y="23430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/>
          <p:nvPr/>
        </p:nvSpPr>
        <p:spPr>
          <a:xfrm>
            <a:off x="2724750" y="1843800"/>
            <a:ext cx="1749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3"/>
          <p:cNvSpPr/>
          <p:nvPr/>
        </p:nvSpPr>
        <p:spPr>
          <a:xfrm>
            <a:off x="3181950" y="2258475"/>
            <a:ext cx="3588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3"/>
          <p:cNvSpPr/>
          <p:nvPr/>
        </p:nvSpPr>
        <p:spPr>
          <a:xfrm>
            <a:off x="3867750" y="2258475"/>
            <a:ext cx="7041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3"/>
          <p:cNvSpPr/>
          <p:nvPr/>
        </p:nvSpPr>
        <p:spPr>
          <a:xfrm>
            <a:off x="4934550" y="2571750"/>
            <a:ext cx="7041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/>
          <p:nvPr/>
        </p:nvSpPr>
        <p:spPr>
          <a:xfrm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1141238" y="960375"/>
            <a:ext cx="6303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move in order to see and see in order to move- William Gibson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28"/>
          <p:cNvGrpSpPr/>
          <p:nvPr/>
        </p:nvGrpSpPr>
        <p:grpSpPr>
          <a:xfrm>
            <a:off x="583103" y="1392094"/>
            <a:ext cx="2240325" cy="2712681"/>
            <a:chOff x="1539470" y="2364125"/>
            <a:chExt cx="2987100" cy="3616908"/>
          </a:xfrm>
        </p:grpSpPr>
        <p:pic>
          <p:nvPicPr>
            <p:cNvPr id="175" name="Google Shape;17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7450" y="2364125"/>
              <a:ext cx="2247900" cy="316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8"/>
            <p:cNvSpPr txBox="1"/>
            <p:nvPr/>
          </p:nvSpPr>
          <p:spPr>
            <a:xfrm>
              <a:off x="1539470" y="5441033"/>
              <a:ext cx="2987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source: Traveltourtrek Nepal]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5895225" y="1394531"/>
            <a:ext cx="2410200" cy="2529038"/>
            <a:chOff x="7403100" y="2367375"/>
            <a:chExt cx="3213600" cy="3372050"/>
          </a:xfrm>
        </p:grpSpPr>
        <p:pic>
          <p:nvPicPr>
            <p:cNvPr id="178" name="Google Shape;17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00500" y="2367375"/>
              <a:ext cx="2763950" cy="276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8"/>
            <p:cNvSpPr txBox="1"/>
            <p:nvPr/>
          </p:nvSpPr>
          <p:spPr>
            <a:xfrm>
              <a:off x="7403100" y="5226725"/>
              <a:ext cx="32136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live in the real world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4163" y="1848075"/>
            <a:ext cx="2362613" cy="15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2714548" y="4189050"/>
            <a:ext cx="371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pillars of AI - data, learning and knowledge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-Fei Fei Li</a:t>
            </a:r>
            <a:endParaRPr sz="1100"/>
          </a:p>
        </p:txBody>
      </p:sp>
      <p:sp>
        <p:nvSpPr>
          <p:cNvPr id="182" name="Google Shape;182;p28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learn to see 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global features</a:t>
            </a:r>
            <a:endParaRPr/>
          </a:p>
        </p:txBody>
      </p:sp>
      <p:sp>
        <p:nvSpPr>
          <p:cNvPr id="565" name="Google Shape;565;p64"/>
          <p:cNvSpPr txBox="1"/>
          <p:nvPr>
            <p:ph idx="1" type="body"/>
          </p:nvPr>
        </p:nvSpPr>
        <p:spPr>
          <a:xfrm>
            <a:off x="311700" y="114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Fully connected layer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949227" y="23430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4"/>
          <p:cNvSpPr/>
          <p:nvPr/>
        </p:nvSpPr>
        <p:spPr>
          <a:xfrm>
            <a:off x="2724750" y="1843800"/>
            <a:ext cx="1749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4"/>
          <p:cNvSpPr/>
          <p:nvPr/>
        </p:nvSpPr>
        <p:spPr>
          <a:xfrm>
            <a:off x="3181950" y="2258475"/>
            <a:ext cx="3588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4"/>
          <p:cNvSpPr/>
          <p:nvPr/>
        </p:nvSpPr>
        <p:spPr>
          <a:xfrm>
            <a:off x="3867750" y="2258475"/>
            <a:ext cx="7041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4"/>
          <p:cNvSpPr/>
          <p:nvPr/>
        </p:nvSpPr>
        <p:spPr>
          <a:xfrm>
            <a:off x="4934550" y="2571750"/>
            <a:ext cx="7041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4"/>
          <p:cNvSpPr/>
          <p:nvPr/>
        </p:nvSpPr>
        <p:spPr>
          <a:xfrm rot="5400000"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4"/>
          <p:cNvSpPr/>
          <p:nvPr/>
        </p:nvSpPr>
        <p:spPr>
          <a:xfrm rot="5400000">
            <a:off x="6101800" y="2695602"/>
            <a:ext cx="16173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4"/>
          <p:cNvSpPr/>
          <p:nvPr/>
        </p:nvSpPr>
        <p:spPr>
          <a:xfrm>
            <a:off x="5959475" y="1690225"/>
            <a:ext cx="1690200" cy="218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an encoder</a:t>
            </a:r>
            <a:endParaRPr/>
          </a:p>
        </p:txBody>
      </p:sp>
      <p:sp>
        <p:nvSpPr>
          <p:cNvPr id="579" name="Google Shape;579;p65"/>
          <p:cNvSpPr txBox="1"/>
          <p:nvPr>
            <p:ph idx="1" type="body"/>
          </p:nvPr>
        </p:nvSpPr>
        <p:spPr>
          <a:xfrm>
            <a:off x="311700" y="114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Fully connected layer</a:t>
            </a:r>
            <a:endParaRPr/>
          </a:p>
        </p:txBody>
      </p:sp>
      <p:sp>
        <p:nvSpPr>
          <p:cNvPr id="580" name="Google Shape;580;p65"/>
          <p:cNvSpPr/>
          <p:nvPr/>
        </p:nvSpPr>
        <p:spPr>
          <a:xfrm rot="5400000"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5"/>
          <p:cNvSpPr/>
          <p:nvPr/>
        </p:nvSpPr>
        <p:spPr>
          <a:xfrm rot="5400000">
            <a:off x="6101800" y="2695602"/>
            <a:ext cx="16173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5"/>
          <p:cNvSpPr/>
          <p:nvPr/>
        </p:nvSpPr>
        <p:spPr>
          <a:xfrm>
            <a:off x="5959475" y="1690225"/>
            <a:ext cx="1690200" cy="218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5"/>
          <p:cNvSpPr/>
          <p:nvPr/>
        </p:nvSpPr>
        <p:spPr>
          <a:xfrm>
            <a:off x="1602800" y="2197175"/>
            <a:ext cx="495300" cy="16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5"/>
          <p:cNvSpPr/>
          <p:nvPr/>
        </p:nvSpPr>
        <p:spPr>
          <a:xfrm>
            <a:off x="3278425" y="1436125"/>
            <a:ext cx="495300" cy="31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5"/>
          <p:cNvSpPr/>
          <p:nvPr/>
        </p:nvSpPr>
        <p:spPr>
          <a:xfrm>
            <a:off x="1690225" y="2303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5"/>
          <p:cNvSpPr/>
          <p:nvPr/>
        </p:nvSpPr>
        <p:spPr>
          <a:xfrm>
            <a:off x="1690225" y="2684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1690225" y="3065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5"/>
          <p:cNvSpPr/>
          <p:nvPr/>
        </p:nvSpPr>
        <p:spPr>
          <a:xfrm>
            <a:off x="1690225" y="3446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5"/>
          <p:cNvSpPr/>
          <p:nvPr/>
        </p:nvSpPr>
        <p:spPr>
          <a:xfrm>
            <a:off x="3366625" y="1541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5"/>
          <p:cNvSpPr/>
          <p:nvPr/>
        </p:nvSpPr>
        <p:spPr>
          <a:xfrm>
            <a:off x="3366625" y="1922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5"/>
          <p:cNvSpPr/>
          <p:nvPr/>
        </p:nvSpPr>
        <p:spPr>
          <a:xfrm>
            <a:off x="3366625" y="2303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5"/>
          <p:cNvSpPr/>
          <p:nvPr/>
        </p:nvSpPr>
        <p:spPr>
          <a:xfrm>
            <a:off x="3366625" y="2684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"/>
          <p:cNvSpPr/>
          <p:nvPr/>
        </p:nvSpPr>
        <p:spPr>
          <a:xfrm>
            <a:off x="3366625" y="3065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"/>
          <p:cNvSpPr/>
          <p:nvPr/>
        </p:nvSpPr>
        <p:spPr>
          <a:xfrm>
            <a:off x="3366625" y="3446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5"/>
          <p:cNvSpPr/>
          <p:nvPr/>
        </p:nvSpPr>
        <p:spPr>
          <a:xfrm>
            <a:off x="3366625" y="3827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>
            <a:off x="3366625" y="4208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65"/>
          <p:cNvGrpSpPr/>
          <p:nvPr/>
        </p:nvGrpSpPr>
        <p:grpSpPr>
          <a:xfrm>
            <a:off x="1976251" y="1702065"/>
            <a:ext cx="1390500" cy="1791600"/>
            <a:chOff x="1976251" y="1702065"/>
            <a:chExt cx="1390500" cy="1791600"/>
          </a:xfrm>
        </p:grpSpPr>
        <p:cxnSp>
          <p:nvCxnSpPr>
            <p:cNvPr id="598" name="Google Shape;598;p65"/>
            <p:cNvCxnSpPr>
              <a:stCxn id="585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648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65"/>
            <p:cNvCxnSpPr>
              <a:stCxn id="586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029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65"/>
            <p:cNvCxnSpPr>
              <a:stCxn id="587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410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65"/>
            <p:cNvCxnSpPr>
              <a:stCxn id="588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791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" name="Google Shape;602;p65"/>
          <p:cNvGrpSpPr/>
          <p:nvPr/>
        </p:nvGrpSpPr>
        <p:grpSpPr>
          <a:xfrm>
            <a:off x="1976125" y="2083050"/>
            <a:ext cx="1390626" cy="1467300"/>
            <a:chOff x="1976125" y="2083050"/>
            <a:chExt cx="1390626" cy="1467300"/>
          </a:xfrm>
        </p:grpSpPr>
        <p:cxnSp>
          <p:nvCxnSpPr>
            <p:cNvPr id="603" name="Google Shape;603;p65"/>
            <p:cNvCxnSpPr>
              <a:stCxn id="585" idx="7"/>
              <a:endCxn id="590" idx="2"/>
            </p:cNvCxnSpPr>
            <p:nvPr/>
          </p:nvCxnSpPr>
          <p:spPr>
            <a:xfrm flipH="1" rot="10800000">
              <a:off x="1976251" y="2083065"/>
              <a:ext cx="1390500" cy="267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65"/>
            <p:cNvCxnSpPr>
              <a:stCxn id="586" idx="6"/>
              <a:endCxn id="590" idx="2"/>
            </p:cNvCxnSpPr>
            <p:nvPr/>
          </p:nvCxnSpPr>
          <p:spPr>
            <a:xfrm flipH="1" rot="10800000">
              <a:off x="2025325" y="2083050"/>
              <a:ext cx="1341300" cy="7620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65"/>
            <p:cNvCxnSpPr>
              <a:endCxn id="590" idx="2"/>
            </p:cNvCxnSpPr>
            <p:nvPr/>
          </p:nvCxnSpPr>
          <p:spPr>
            <a:xfrm flipH="1" rot="10800000">
              <a:off x="2000725" y="2083050"/>
              <a:ext cx="1365900" cy="1086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65"/>
            <p:cNvCxnSpPr>
              <a:endCxn id="590" idx="2"/>
            </p:cNvCxnSpPr>
            <p:nvPr/>
          </p:nvCxnSpPr>
          <p:spPr>
            <a:xfrm flipH="1" rot="10800000">
              <a:off x="1976125" y="2083050"/>
              <a:ext cx="1390500" cy="1467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7" name="Google Shape;607;p65"/>
          <p:cNvGrpSpPr/>
          <p:nvPr/>
        </p:nvGrpSpPr>
        <p:grpSpPr>
          <a:xfrm>
            <a:off x="1976125" y="2350665"/>
            <a:ext cx="1390626" cy="2018400"/>
            <a:chOff x="1976125" y="2350665"/>
            <a:chExt cx="1390626" cy="2018400"/>
          </a:xfrm>
        </p:grpSpPr>
        <p:cxnSp>
          <p:nvCxnSpPr>
            <p:cNvPr id="608" name="Google Shape;608;p65"/>
            <p:cNvCxnSpPr>
              <a:stCxn id="585" idx="7"/>
              <a:endCxn id="596" idx="2"/>
            </p:cNvCxnSpPr>
            <p:nvPr/>
          </p:nvCxnSpPr>
          <p:spPr>
            <a:xfrm>
              <a:off x="1976251" y="2350665"/>
              <a:ext cx="1390500" cy="20184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65"/>
            <p:cNvCxnSpPr>
              <a:stCxn id="586" idx="6"/>
              <a:endCxn id="596" idx="2"/>
            </p:cNvCxnSpPr>
            <p:nvPr/>
          </p:nvCxnSpPr>
          <p:spPr>
            <a:xfrm>
              <a:off x="2025325" y="2845050"/>
              <a:ext cx="1341300" cy="15240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65"/>
            <p:cNvCxnSpPr>
              <a:endCxn id="596" idx="2"/>
            </p:cNvCxnSpPr>
            <p:nvPr/>
          </p:nvCxnSpPr>
          <p:spPr>
            <a:xfrm>
              <a:off x="1976125" y="3188850"/>
              <a:ext cx="1390500" cy="11802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65"/>
            <p:cNvCxnSpPr>
              <a:endCxn id="596" idx="2"/>
            </p:cNvCxnSpPr>
            <p:nvPr/>
          </p:nvCxnSpPr>
          <p:spPr>
            <a:xfrm>
              <a:off x="1976125" y="3569850"/>
              <a:ext cx="1390500" cy="7992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2" name="Google Shape;612;p65"/>
          <p:cNvCxnSpPr/>
          <p:nvPr/>
        </p:nvCxnSpPr>
        <p:spPr>
          <a:xfrm flipH="1">
            <a:off x="3104850" y="2628250"/>
            <a:ext cx="14700" cy="7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3" name="Google Shape;613;p65"/>
          <p:cNvSpPr/>
          <p:nvPr/>
        </p:nvSpPr>
        <p:spPr>
          <a:xfrm>
            <a:off x="4764650" y="2637325"/>
            <a:ext cx="495300" cy="320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_1=w_{11}x_1+w_{12}x_2+w_{13}x_3+w_{14}x_4+b_1" id="614" name="Google Shape;614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25" y="1003550"/>
            <a:ext cx="540425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1" id="615" name="Google Shape;615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00" y="1436125"/>
            <a:ext cx="35574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8" id="616" name="Google Shape;616;p6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00" y="4210300"/>
            <a:ext cx="35574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1" id="617" name="Google Shape;617;p6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875" y="2319600"/>
            <a:ext cx="3997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4" id="618" name="Google Shape;618;p6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875" y="3454650"/>
            <a:ext cx="3997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624" name="Google Shape;62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75" y="1135550"/>
            <a:ext cx="1858813" cy="168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75" y="1093550"/>
            <a:ext cx="2240900" cy="16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000" y="1076638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25" y="3044875"/>
            <a:ext cx="228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4425" y="285005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1075" y="2850075"/>
            <a:ext cx="2391050" cy="15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 txBox="1"/>
          <p:nvPr/>
        </p:nvSpPr>
        <p:spPr>
          <a:xfrm>
            <a:off x="1369650" y="2733175"/>
            <a:ext cx="524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32" name="Google Shape;632;p66"/>
          <p:cNvSpPr txBox="1"/>
          <p:nvPr/>
        </p:nvSpPr>
        <p:spPr>
          <a:xfrm>
            <a:off x="6932250" y="2580775"/>
            <a:ext cx="524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 Challenge</a:t>
            </a:r>
            <a:endParaRPr/>
          </a:p>
        </p:txBody>
      </p:sp>
      <p:sp>
        <p:nvSpPr>
          <p:cNvPr id="638" name="Google Shape;63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9" y="1279999"/>
            <a:ext cx="7324071" cy="27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/>
        </p:nvSpPr>
        <p:spPr>
          <a:xfrm>
            <a:off x="830550" y="4262650"/>
            <a:ext cx="7343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methods &lt; 50%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646" name="Google Shape;64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78" y="1113325"/>
            <a:ext cx="5682700" cy="34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653" name="Google Shape;65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44" y="1152471"/>
            <a:ext cx="62471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+ SoftMax</a:t>
            </a:r>
            <a:endParaRPr/>
          </a:p>
        </p:txBody>
      </p:sp>
      <p:sp>
        <p:nvSpPr>
          <p:cNvPr id="660" name="Google Shape;66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70" title="part 0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41" y="1059925"/>
            <a:ext cx="6402658" cy="3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0"/>
          <p:cNvSpPr txBox="1"/>
          <p:nvPr/>
        </p:nvSpPr>
        <p:spPr>
          <a:xfrm>
            <a:off x="663175" y="45610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668" name="Google Shape;66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0" y="1203625"/>
            <a:ext cx="8156802" cy="29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1"/>
          <p:cNvSpPr txBox="1"/>
          <p:nvPr/>
        </p:nvSpPr>
        <p:spPr>
          <a:xfrm>
            <a:off x="4572000" y="4472900"/>
            <a:ext cx="4298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  <p:pic>
        <p:nvPicPr>
          <p:cNvPr id="671" name="Google Shape;67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00" y="4239775"/>
            <a:ext cx="7030149" cy="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not perfect!</a:t>
            </a:r>
            <a:endParaRPr/>
          </a:p>
        </p:txBody>
      </p:sp>
      <p:sp>
        <p:nvSpPr>
          <p:cNvPr id="677" name="Google Shape;67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50" y="1017725"/>
            <a:ext cx="6123550" cy="3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000" y="146937"/>
            <a:ext cx="4758426" cy="47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189025" y="107792"/>
            <a:ext cx="2545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Image Formation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666450" y="728124"/>
            <a:ext cx="3927300" cy="17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0" name="Google Shape;190;p29"/>
          <p:cNvSpPr txBox="1"/>
          <p:nvPr/>
        </p:nvSpPr>
        <p:spPr>
          <a:xfrm>
            <a:off x="641262" y="2460337"/>
            <a:ext cx="1391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we see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5354200" y="675424"/>
            <a:ext cx="3119100" cy="173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2" name="Google Shape;192;p29"/>
          <p:cNvSpPr txBox="1"/>
          <p:nvPr/>
        </p:nvSpPr>
        <p:spPr>
          <a:xfrm>
            <a:off x="5234977" y="2472926"/>
            <a:ext cx="2073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machines see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899750" y="3146026"/>
            <a:ext cx="3211800" cy="1562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4" name="Google Shape;194;p29"/>
          <p:cNvSpPr txBox="1"/>
          <p:nvPr/>
        </p:nvSpPr>
        <p:spPr>
          <a:xfrm>
            <a:off x="641262" y="4767126"/>
            <a:ext cx="3621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Hartley, Richard, and Andrew Zisserman. Multiple view  geometry in computer vision. Cambridge university press, 2003.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4877950" y="2895050"/>
            <a:ext cx="3549300" cy="1898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6" name="Google Shape;196;p29"/>
          <p:cNvSpPr txBox="1"/>
          <p:nvPr/>
        </p:nvSpPr>
        <p:spPr>
          <a:xfrm>
            <a:off x="4877958" y="4869355"/>
            <a:ext cx="10629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L. Fei Fei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an attention problem?</a:t>
            </a:r>
            <a:endParaRPr/>
          </a:p>
        </p:txBody>
      </p:sp>
      <p:sp>
        <p:nvSpPr>
          <p:cNvPr id="690" name="Google Shape;69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0" y="1152475"/>
            <a:ext cx="7380250" cy="3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an attention problem?</a:t>
            </a:r>
            <a:endParaRPr/>
          </a:p>
        </p:txBody>
      </p:sp>
      <p:sp>
        <p:nvSpPr>
          <p:cNvPr id="697" name="Google Shape;69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1021563"/>
            <a:ext cx="6539075" cy="36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704" name="Google Shape;70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do I want to know if it is a cat?</a:t>
            </a:r>
            <a:endParaRPr/>
          </a:p>
        </p:txBody>
      </p:sp>
      <p:pic>
        <p:nvPicPr>
          <p:cNvPr id="705" name="Google Shape;7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0" y="905151"/>
            <a:ext cx="3817550" cy="38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6"/>
          <p:cNvSpPr txBox="1"/>
          <p:nvPr/>
        </p:nvSpPr>
        <p:spPr>
          <a:xfrm>
            <a:off x="5347500" y="4703625"/>
            <a:ext cx="18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internet?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712" name="Google Shape;71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do I want to know if it is a cat?</a:t>
            </a:r>
            <a:endParaRPr/>
          </a:p>
        </p:txBody>
      </p:sp>
      <p:pic>
        <p:nvPicPr>
          <p:cNvPr id="713" name="Google Shape;7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0" y="1057551"/>
            <a:ext cx="3817550" cy="38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7"/>
          <p:cNvPicPr preferRelativeResize="0"/>
          <p:nvPr/>
        </p:nvPicPr>
        <p:blipFill rotWithShape="1">
          <a:blip r:embed="rId4">
            <a:alphaModFix/>
          </a:blip>
          <a:srcRect b="0" l="0" r="0" t="20089"/>
          <a:stretch/>
        </p:blipFill>
        <p:spPr>
          <a:xfrm>
            <a:off x="542100" y="1918889"/>
            <a:ext cx="3136899" cy="18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7"/>
          <p:cNvSpPr txBox="1"/>
          <p:nvPr/>
        </p:nvSpPr>
        <p:spPr>
          <a:xfrm>
            <a:off x="545800" y="4196400"/>
            <a:ext cx="1515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GPU &gt; 1500$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similarity: Face recognition</a:t>
            </a:r>
            <a:endParaRPr/>
          </a:p>
        </p:txBody>
      </p:sp>
      <p:sp>
        <p:nvSpPr>
          <p:cNvPr id="721" name="Google Shape;72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5" y="1200487"/>
            <a:ext cx="1858813" cy="168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8"/>
          <p:cNvSpPr txBox="1"/>
          <p:nvPr/>
        </p:nvSpPr>
        <p:spPr>
          <a:xfrm>
            <a:off x="2593600" y="1500800"/>
            <a:ext cx="4633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learns to understand what cats looks like.</a:t>
            </a:r>
            <a:endParaRPr/>
          </a:p>
        </p:txBody>
      </p:sp>
      <p:sp>
        <p:nvSpPr>
          <p:cNvPr id="724" name="Google Shape;724;p78"/>
          <p:cNvSpPr/>
          <p:nvPr/>
        </p:nvSpPr>
        <p:spPr>
          <a:xfrm>
            <a:off x="2710175" y="20269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8"/>
          <p:cNvSpPr/>
          <p:nvPr/>
        </p:nvSpPr>
        <p:spPr>
          <a:xfrm>
            <a:off x="5143500" y="184655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87" y="2881150"/>
            <a:ext cx="2240900" cy="16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8"/>
          <p:cNvSpPr/>
          <p:nvPr/>
        </p:nvSpPr>
        <p:spPr>
          <a:xfrm>
            <a:off x="2710175" y="360728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8"/>
          <p:cNvSpPr/>
          <p:nvPr/>
        </p:nvSpPr>
        <p:spPr>
          <a:xfrm>
            <a:off x="5143500" y="325750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8"/>
          <p:cNvSpPr txBox="1"/>
          <p:nvPr/>
        </p:nvSpPr>
        <p:spPr>
          <a:xfrm>
            <a:off x="5493300" y="2664025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vector_1</a:t>
            </a:r>
            <a:endParaRPr/>
          </a:p>
        </p:txBody>
      </p:sp>
      <p:sp>
        <p:nvSpPr>
          <p:cNvPr id="730" name="Google Shape;730;p78"/>
          <p:cNvSpPr txBox="1"/>
          <p:nvPr/>
        </p:nvSpPr>
        <p:spPr>
          <a:xfrm>
            <a:off x="5493300" y="4000600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vector_2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Deconvolutions</a:t>
            </a:r>
            <a:endParaRPr/>
          </a:p>
        </p:txBody>
      </p:sp>
      <p:sp>
        <p:nvSpPr>
          <p:cNvPr id="736" name="Google Shape;73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 Upsampling!</a:t>
            </a:r>
            <a:endParaRPr/>
          </a:p>
        </p:txBody>
      </p:sp>
      <p:pic>
        <p:nvPicPr>
          <p:cNvPr id="737" name="Google Shape;7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197" y="1559075"/>
            <a:ext cx="2898050" cy="3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9"/>
          <p:cNvSpPr txBox="1"/>
          <p:nvPr/>
        </p:nvSpPr>
        <p:spPr>
          <a:xfrm>
            <a:off x="3467875" y="4703625"/>
            <a:ext cx="1996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https://github.com/vdumoulin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/>
          <p:nvPr/>
        </p:nvSpPr>
        <p:spPr>
          <a:xfrm>
            <a:off x="7004400" y="1930500"/>
            <a:ext cx="16755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80"/>
          <p:cNvPicPr preferRelativeResize="0"/>
          <p:nvPr/>
        </p:nvPicPr>
        <p:blipFill rotWithShape="1">
          <a:blip r:embed="rId3">
            <a:alphaModFix/>
          </a:blip>
          <a:srcRect b="39983" l="5912" r="56524" t="0"/>
          <a:stretch/>
        </p:blipFill>
        <p:spPr>
          <a:xfrm>
            <a:off x="7015250" y="1930550"/>
            <a:ext cx="1675651" cy="1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746" name="Google Shape;74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80"/>
          <p:cNvPicPr preferRelativeResize="0"/>
          <p:nvPr/>
        </p:nvPicPr>
        <p:blipFill rotWithShape="1">
          <a:blip r:embed="rId3">
            <a:alphaModFix/>
          </a:blip>
          <a:srcRect b="39983" l="5912" r="56524" t="0"/>
          <a:stretch/>
        </p:blipFill>
        <p:spPr>
          <a:xfrm>
            <a:off x="553700" y="1968675"/>
            <a:ext cx="1675651" cy="17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0"/>
          <p:cNvPicPr preferRelativeResize="0"/>
          <p:nvPr/>
        </p:nvPicPr>
        <p:blipFill rotWithShape="1">
          <a:blip r:embed="rId3">
            <a:alphaModFix/>
          </a:blip>
          <a:srcRect b="37417" l="56392" r="8657" t="0"/>
          <a:stretch/>
        </p:blipFill>
        <p:spPr>
          <a:xfrm>
            <a:off x="7015250" y="1930550"/>
            <a:ext cx="1675651" cy="17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0"/>
          <p:cNvSpPr/>
          <p:nvPr/>
        </p:nvSpPr>
        <p:spPr>
          <a:xfrm rot="5400000">
            <a:off x="2462475" y="2086800"/>
            <a:ext cx="1588200" cy="1471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0"/>
          <p:cNvSpPr/>
          <p:nvPr/>
        </p:nvSpPr>
        <p:spPr>
          <a:xfrm flipH="1" rot="-5400000">
            <a:off x="5193900" y="2086800"/>
            <a:ext cx="1588200" cy="1471500"/>
          </a:xfrm>
          <a:prstGeom prst="trapezoid">
            <a:avLst>
              <a:gd fmla="val 25000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0"/>
          <p:cNvSpPr/>
          <p:nvPr/>
        </p:nvSpPr>
        <p:spPr>
          <a:xfrm>
            <a:off x="4150688" y="2684100"/>
            <a:ext cx="943200" cy="2769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0"/>
          <p:cNvSpPr txBox="1"/>
          <p:nvPr/>
        </p:nvSpPr>
        <p:spPr>
          <a:xfrm>
            <a:off x="3459150" y="3714550"/>
            <a:ext cx="943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753" name="Google Shape;753;p80"/>
          <p:cNvSpPr txBox="1"/>
          <p:nvPr/>
        </p:nvSpPr>
        <p:spPr>
          <a:xfrm>
            <a:off x="5592750" y="3790750"/>
            <a:ext cx="943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754" name="Google Shape;754;p80"/>
          <p:cNvSpPr txBox="1"/>
          <p:nvPr/>
        </p:nvSpPr>
        <p:spPr>
          <a:xfrm>
            <a:off x="4148938" y="3181150"/>
            <a:ext cx="1091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Bottleneck</a:t>
            </a:r>
            <a:endParaRPr/>
          </a:p>
        </p:txBody>
      </p:sp>
      <p:pic>
        <p:nvPicPr>
          <p:cNvPr descr="\mathbf{x}" id="755" name="Google Shape;755;p8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375" y="3856050"/>
            <a:ext cx="381976" cy="41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'" id="756" name="Google Shape;756;p8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350" y="3638350"/>
            <a:ext cx="59484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 = \|\mathbf{x}-\mathbf{x}'\|" id="757" name="Google Shape;757;p8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900" y="1017725"/>
            <a:ext cx="35774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" id="758" name="Google Shape;758;p8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25" y="3856050"/>
            <a:ext cx="381976" cy="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764" name="Google Shape;76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Convolution =&gt; Pooling =&gt; Activations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Decoder: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Deconvolution =&gt; Pooling =&gt; Activations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 Image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U-Net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Skip Connection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770" name="Google Shape;77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25" y="1200487"/>
            <a:ext cx="1858813" cy="168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2"/>
          <p:cNvSpPr/>
          <p:nvPr/>
        </p:nvSpPr>
        <p:spPr>
          <a:xfrm>
            <a:off x="2710175" y="20269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2"/>
          <p:cNvSpPr/>
          <p:nvPr/>
        </p:nvSpPr>
        <p:spPr>
          <a:xfrm>
            <a:off x="5143500" y="131315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2"/>
          <p:cNvSpPr txBox="1"/>
          <p:nvPr/>
        </p:nvSpPr>
        <p:spPr>
          <a:xfrm>
            <a:off x="5493300" y="2054425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vector_1</a:t>
            </a:r>
            <a:endParaRPr/>
          </a:p>
        </p:txBody>
      </p:sp>
      <p:sp>
        <p:nvSpPr>
          <p:cNvPr id="775" name="Google Shape;775;p82"/>
          <p:cNvSpPr txBox="1"/>
          <p:nvPr/>
        </p:nvSpPr>
        <p:spPr>
          <a:xfrm>
            <a:off x="2841300" y="1487400"/>
            <a:ext cx="209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cxnSp>
        <p:nvCxnSpPr>
          <p:cNvPr id="776" name="Google Shape;776;p82"/>
          <p:cNvCxnSpPr/>
          <p:nvPr/>
        </p:nvCxnSpPr>
        <p:spPr>
          <a:xfrm>
            <a:off x="3467850" y="2459675"/>
            <a:ext cx="0" cy="7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82"/>
          <p:cNvSpPr/>
          <p:nvPr/>
        </p:nvSpPr>
        <p:spPr>
          <a:xfrm>
            <a:off x="2688900" y="35344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2"/>
          <p:cNvSpPr/>
          <p:nvPr/>
        </p:nvSpPr>
        <p:spPr>
          <a:xfrm>
            <a:off x="5169300" y="3569850"/>
            <a:ext cx="6702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2"/>
          <p:cNvSpPr txBox="1"/>
          <p:nvPr/>
        </p:nvSpPr>
        <p:spPr>
          <a:xfrm>
            <a:off x="3671850" y="2622750"/>
            <a:ext cx="1821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weights</a:t>
            </a:r>
            <a:endParaRPr/>
          </a:p>
        </p:txBody>
      </p:sp>
      <p:sp>
        <p:nvSpPr>
          <p:cNvPr id="780" name="Google Shape;780;p82"/>
          <p:cNvSpPr txBox="1"/>
          <p:nvPr/>
        </p:nvSpPr>
        <p:spPr>
          <a:xfrm>
            <a:off x="4936200" y="3232750"/>
            <a:ext cx="1941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layers</a:t>
            </a:r>
            <a:endParaRPr/>
          </a:p>
        </p:txBody>
      </p:sp>
      <p:sp>
        <p:nvSpPr>
          <p:cNvPr id="781" name="Google Shape;781;p82"/>
          <p:cNvSpPr txBox="1"/>
          <p:nvPr/>
        </p:nvSpPr>
        <p:spPr>
          <a:xfrm>
            <a:off x="2841300" y="3087600"/>
            <a:ext cx="209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pic>
        <p:nvPicPr>
          <p:cNvPr id="782" name="Google Shape;78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24" y="2619087"/>
            <a:ext cx="2638365" cy="17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/>
          <p:nvPr/>
        </p:nvSpPr>
        <p:spPr>
          <a:xfrm>
            <a:off x="6994075" y="2229450"/>
            <a:ext cx="103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applications</a:t>
            </a:r>
            <a:endParaRPr/>
          </a:p>
        </p:txBody>
      </p:sp>
      <p:sp>
        <p:nvSpPr>
          <p:cNvPr id="789" name="Google Shape;789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Saliency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189025" y="107800"/>
            <a:ext cx="6417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Challenging conditions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0" y="766450"/>
            <a:ext cx="8078501" cy="3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247800" y="4160175"/>
            <a:ext cx="3979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http://cs231n.github.io/classification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Coding</a:t>
            </a:r>
            <a:endParaRPr/>
          </a:p>
        </p:txBody>
      </p:sp>
      <p:sp>
        <p:nvSpPr>
          <p:cNvPr id="795" name="Google Shape;79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Tutorial: Image Classification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Connections</a:t>
            </a:r>
            <a:endParaRPr/>
          </a:p>
        </p:txBody>
      </p:sp>
      <p:sp>
        <p:nvSpPr>
          <p:cNvPr id="801" name="Google Shape;80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98" y="1314548"/>
            <a:ext cx="4927551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5"/>
          <p:cNvSpPr txBox="1"/>
          <p:nvPr/>
        </p:nvSpPr>
        <p:spPr>
          <a:xfrm>
            <a:off x="5740925" y="1714950"/>
            <a:ext cx="2957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Residual Network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Handles Exploding gradients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Segmentation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9" name="Google Shape;80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50" y="1078250"/>
            <a:ext cx="6434600" cy="37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 txBox="1"/>
          <p:nvPr/>
        </p:nvSpPr>
        <p:spPr>
          <a:xfrm>
            <a:off x="5799175" y="4703625"/>
            <a:ext cx="244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CityScapes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he video shows the predictions of Full Resolution Residual Networks on the CityScapes dataset. Each frame was predicted independently from temporally adjacent frames. Paper: https://arxiv.org/abs/1611.08323" id="818" name="Google Shape;818;p87" title="Full-Resolution Residual Networks (FRRNs) for Semantic Image Segmentation in Street Sce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739" y="0"/>
            <a:ext cx="6768586" cy="50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U-Net</a:t>
            </a:r>
            <a:endParaRPr/>
          </a:p>
        </p:txBody>
      </p:sp>
      <p:sp>
        <p:nvSpPr>
          <p:cNvPr id="824" name="Google Shape;82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0" y="1152475"/>
            <a:ext cx="5349550" cy="35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8"/>
          <p:cNvSpPr/>
          <p:nvPr/>
        </p:nvSpPr>
        <p:spPr>
          <a:xfrm>
            <a:off x="6046900" y="1559075"/>
            <a:ext cx="27855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flow: use skip connection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ROS'2019 submission - Andres Milioto, Ignacio Vizzo, Jens Behley, Cyrill Stachniss.&#10;&#10;Predictions from Sequence 13 Kitti dataset. Each frame is processed individually, and in under 100ms in a single GPU, under the frame rate of a Velodyne LiDAR scanner.&#10;&#10;Code and data coming soon.&#10;&#10;Resources:&#10;SuMa: https://github.com/jbehley/SuMa&#10;Bonnet: https://github.com/PRBonn/bonnet&#10;Kitti dataset: http://www.cvlibs.net/datasets/kitti/&#10;Semantic dataset: SOON&#10;Code for this approach: SOON&#10;&#10;We thank NVIDIA Corporation for providing a Quadro P6000 GPU used to support this research." id="833" name="Google Shape;833;p89" title="RangeNet++: Fast and Accurate LiDAR Semantic Segme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741425" cy="50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90"/>
          <p:cNvPicPr preferRelativeResize="0"/>
          <p:nvPr/>
        </p:nvPicPr>
        <p:blipFill rotWithShape="1">
          <a:blip r:embed="rId3">
            <a:alphaModFix/>
          </a:blip>
          <a:srcRect b="20608" l="0" r="0" t="-5555"/>
          <a:stretch/>
        </p:blipFill>
        <p:spPr>
          <a:xfrm>
            <a:off x="359400" y="204000"/>
            <a:ext cx="7606299" cy="4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on Point sets</a:t>
            </a:r>
            <a:endParaRPr/>
          </a:p>
        </p:txBody>
      </p:sp>
      <p:sp>
        <p:nvSpPr>
          <p:cNvPr id="845" name="Google Shape;84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00" y="1152474"/>
            <a:ext cx="7573600" cy="32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PointNet</a:t>
            </a:r>
            <a:endParaRPr/>
          </a:p>
        </p:txBody>
      </p:sp>
      <p:sp>
        <p:nvSpPr>
          <p:cNvPr id="852" name="Google Shape;85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" y="1296802"/>
            <a:ext cx="7960576" cy="29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Pointset examples</a:t>
            </a:r>
            <a:endParaRPr/>
          </a:p>
        </p:txBody>
      </p:sp>
      <p:sp>
        <p:nvSpPr>
          <p:cNvPr id="859" name="Google Shape;85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of events in a 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Sales statistics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order of elements in a data point.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89025" y="107792"/>
            <a:ext cx="6756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Image: Function of Multiple Spatial Variables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75050" y="1352449"/>
            <a:ext cx="7455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Computers just see numbers (in fact, a lot of numbers)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2D image: each discrete position (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consist of intensity values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3D image: each discrete position (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consist of intensity values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grayscale images represented as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matrix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color images (</a:t>
            </a: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represented as 3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matrix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Example:</a:t>
            </a:r>
            <a:endParaRPr/>
          </a:p>
        </p:txBody>
      </p:sp>
      <p:sp>
        <p:nvSpPr>
          <p:cNvPr id="865" name="Google Shape;865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4"/>
          <p:cNvSpPr/>
          <p:nvPr/>
        </p:nvSpPr>
        <p:spPr>
          <a:xfrm>
            <a:off x="961675" y="2030125"/>
            <a:ext cx="189300" cy="16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4"/>
          <p:cNvSpPr txBox="1"/>
          <p:nvPr/>
        </p:nvSpPr>
        <p:spPr>
          <a:xfrm>
            <a:off x="929175" y="3748050"/>
            <a:ext cx="2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868" name="Google Shape;868;p94"/>
          <p:cNvSpPr/>
          <p:nvPr/>
        </p:nvSpPr>
        <p:spPr>
          <a:xfrm>
            <a:off x="2061200" y="2710175"/>
            <a:ext cx="189300" cy="98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94"/>
          <p:cNvCxnSpPr/>
          <p:nvPr/>
        </p:nvCxnSpPr>
        <p:spPr>
          <a:xfrm flipH="1">
            <a:off x="1428100" y="2083625"/>
            <a:ext cx="14400" cy="16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94"/>
          <p:cNvSpPr txBox="1"/>
          <p:nvPr/>
        </p:nvSpPr>
        <p:spPr>
          <a:xfrm>
            <a:off x="13113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1" name="Google Shape;871;p94"/>
          <p:cNvSpPr txBox="1"/>
          <p:nvPr/>
        </p:nvSpPr>
        <p:spPr>
          <a:xfrm>
            <a:off x="19959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cxnSp>
        <p:nvCxnSpPr>
          <p:cNvPr id="872" name="Google Shape;872;p94"/>
          <p:cNvCxnSpPr/>
          <p:nvPr/>
        </p:nvCxnSpPr>
        <p:spPr>
          <a:xfrm>
            <a:off x="2564475" y="2783025"/>
            <a:ext cx="6600" cy="9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94"/>
          <p:cNvSpPr txBox="1"/>
          <p:nvPr/>
        </p:nvSpPr>
        <p:spPr>
          <a:xfrm>
            <a:off x="23781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4" name="Google Shape;874;p94"/>
          <p:cNvSpPr/>
          <p:nvPr/>
        </p:nvSpPr>
        <p:spPr>
          <a:xfrm>
            <a:off x="3128000" y="3118475"/>
            <a:ext cx="1893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94"/>
          <p:cNvSpPr txBox="1"/>
          <p:nvPr/>
        </p:nvSpPr>
        <p:spPr>
          <a:xfrm>
            <a:off x="30627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/>
          </a:p>
        </p:txBody>
      </p:sp>
      <p:cxnSp>
        <p:nvCxnSpPr>
          <p:cNvPr id="876" name="Google Shape;876;p94"/>
          <p:cNvCxnSpPr/>
          <p:nvPr/>
        </p:nvCxnSpPr>
        <p:spPr>
          <a:xfrm>
            <a:off x="3628125" y="3176450"/>
            <a:ext cx="990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4"/>
          <p:cNvSpPr txBox="1"/>
          <p:nvPr/>
        </p:nvSpPr>
        <p:spPr>
          <a:xfrm>
            <a:off x="34449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8" name="Google Shape;878;p94"/>
          <p:cNvSpPr/>
          <p:nvPr/>
        </p:nvSpPr>
        <p:spPr>
          <a:xfrm>
            <a:off x="4385825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94"/>
          <p:cNvCxnSpPr>
            <a:stCxn id="878" idx="2"/>
          </p:cNvCxnSpPr>
          <p:nvPr/>
        </p:nvCxnSpPr>
        <p:spPr>
          <a:xfrm flipH="1" rot="10800000">
            <a:off x="4444175" y="2448025"/>
            <a:ext cx="5535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94"/>
          <p:cNvCxnSpPr>
            <a:stCxn id="878" idx="0"/>
          </p:cNvCxnSpPr>
          <p:nvPr/>
        </p:nvCxnSpPr>
        <p:spPr>
          <a:xfrm>
            <a:off x="4444175" y="2331325"/>
            <a:ext cx="539100" cy="13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94"/>
          <p:cNvSpPr/>
          <p:nvPr/>
        </p:nvSpPr>
        <p:spPr>
          <a:xfrm>
            <a:off x="5015650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5605025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94"/>
          <p:cNvCxnSpPr>
            <a:stCxn id="882" idx="2"/>
          </p:cNvCxnSpPr>
          <p:nvPr/>
        </p:nvCxnSpPr>
        <p:spPr>
          <a:xfrm flipH="1" rot="10800000">
            <a:off x="5663375" y="2448025"/>
            <a:ext cx="5535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94"/>
          <p:cNvCxnSpPr>
            <a:stCxn id="882" idx="0"/>
          </p:cNvCxnSpPr>
          <p:nvPr/>
        </p:nvCxnSpPr>
        <p:spPr>
          <a:xfrm>
            <a:off x="5663375" y="2331325"/>
            <a:ext cx="539100" cy="13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94"/>
          <p:cNvSpPr/>
          <p:nvPr/>
        </p:nvSpPr>
        <p:spPr>
          <a:xfrm>
            <a:off x="6234850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4"/>
          <p:cNvSpPr txBox="1"/>
          <p:nvPr/>
        </p:nvSpPr>
        <p:spPr>
          <a:xfrm>
            <a:off x="45105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sp>
        <p:nvSpPr>
          <p:cNvPr id="887" name="Google Shape;887;p94"/>
          <p:cNvSpPr txBox="1"/>
          <p:nvPr/>
        </p:nvSpPr>
        <p:spPr>
          <a:xfrm>
            <a:off x="58059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893" name="Google Shape;89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5"/>
          <p:cNvSpPr/>
          <p:nvPr/>
        </p:nvSpPr>
        <p:spPr>
          <a:xfrm>
            <a:off x="466275" y="1330725"/>
            <a:ext cx="189300" cy="16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5"/>
          <p:cNvSpPr txBox="1"/>
          <p:nvPr/>
        </p:nvSpPr>
        <p:spPr>
          <a:xfrm>
            <a:off x="433775" y="3048650"/>
            <a:ext cx="2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cxnSp>
        <p:nvCxnSpPr>
          <p:cNvPr id="896" name="Google Shape;896;p95"/>
          <p:cNvCxnSpPr/>
          <p:nvPr/>
        </p:nvCxnSpPr>
        <p:spPr>
          <a:xfrm flipH="1">
            <a:off x="932700" y="1384225"/>
            <a:ext cx="14400" cy="16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5"/>
          <p:cNvSpPr txBox="1"/>
          <p:nvPr/>
        </p:nvSpPr>
        <p:spPr>
          <a:xfrm>
            <a:off x="815975" y="30486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98" name="Google Shape;898;p95"/>
          <p:cNvSpPr/>
          <p:nvPr/>
        </p:nvSpPr>
        <p:spPr>
          <a:xfrm>
            <a:off x="2229325" y="1238525"/>
            <a:ext cx="6603000" cy="6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.conv1 = nn.Conv2d(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in_channels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=3,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out_channels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=6,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kernel_size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padding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bias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  <p:sp>
        <p:nvSpPr>
          <p:cNvPr id="899" name="Google Shape;899;p95"/>
          <p:cNvSpPr/>
          <p:nvPr/>
        </p:nvSpPr>
        <p:spPr>
          <a:xfrm>
            <a:off x="2229325" y="2115125"/>
            <a:ext cx="6603000" cy="4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.pool1 = nn.MaxPool2d(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kernel_size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stride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905" name="Google Shape;905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Tomorrow at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could not cover</a:t>
            </a:r>
            <a:endParaRPr/>
          </a:p>
        </p:txBody>
      </p:sp>
      <p:sp>
        <p:nvSpPr>
          <p:cNvPr id="911" name="Google Shape;911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43011" l="41987" r="41361" t="17189"/>
          <a:stretch/>
        </p:blipFill>
        <p:spPr>
          <a:xfrm>
            <a:off x="2946347" y="899200"/>
            <a:ext cx="1522574" cy="20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189025" y="107792"/>
            <a:ext cx="4090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Distance Between Images ?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b="20795" l="17710" r="31702" t="58404"/>
          <a:stretch/>
        </p:blipFill>
        <p:spPr>
          <a:xfrm>
            <a:off x="618850" y="2960275"/>
            <a:ext cx="5089699" cy="11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5">
            <a:alphaModFix/>
          </a:blip>
          <a:srcRect b="5694" l="16744" r="44905" t="76609"/>
          <a:stretch/>
        </p:blipFill>
        <p:spPr>
          <a:xfrm>
            <a:off x="542650" y="4071150"/>
            <a:ext cx="3850075" cy="99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189025" y="107792"/>
            <a:ext cx="3263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Two Closest images ?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027596" y="569433"/>
            <a:ext cx="3084600" cy="346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226" name="Google Shape;226;p33"/>
          <p:cNvSpPr txBox="1"/>
          <p:nvPr/>
        </p:nvSpPr>
        <p:spPr>
          <a:xfrm>
            <a:off x="119850" y="4177325"/>
            <a:ext cx="9024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Based on SSD, Kitten images are further apart!</a:t>
            </a:r>
            <a:endParaRPr/>
          </a:p>
          <a:p>
            <a:pPr indent="0" lvl="0" marL="25400" marR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Euclidean space not suitable in most cases for images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27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Better representation ? what manifold do the images lie ?  Better metric “distance”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E4C4C"/>
      </a:lt2>
      <a:accent1>
        <a:srgbClr val="7FA7C8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